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8" r:id="rId3"/>
    <p:sldId id="262" r:id="rId4"/>
    <p:sldId id="257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1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8BC21FD3-FC89-48D6-96FC-51ED61B396EF}" type="datetimeFigureOut">
              <a:rPr lang="en-US" smtClean="0"/>
              <a:pPr/>
              <a:t>2/3/2012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7F47B43C-0AC1-4219-A670-6814F6CC69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4038600"/>
            <a:ext cx="4419600" cy="2057400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en-US" sz="2100" dirty="0" smtClean="0"/>
              <a:t>No problem can be solved until it is reduced to some simple form. The changing of a vague difficulty into a specific, concrete form is a very essential element in thinking</a:t>
            </a:r>
            <a:r>
              <a:rPr lang="en-US" sz="2100" dirty="0" smtClean="0"/>
              <a:t>.</a:t>
            </a:r>
          </a:p>
          <a:p>
            <a:pPr algn="ctr"/>
            <a:r>
              <a:rPr lang="en-US" sz="2100" dirty="0" smtClean="0"/>
              <a:t> </a:t>
            </a:r>
            <a:endParaRPr lang="en-US" sz="2100" dirty="0" smtClean="0"/>
          </a:p>
          <a:p>
            <a:pPr algn="ctr"/>
            <a:r>
              <a:rPr lang="en-US" sz="2100" dirty="0" smtClean="0"/>
              <a:t>               -</a:t>
            </a:r>
            <a:r>
              <a:rPr lang="en-US" sz="2100" i="1" dirty="0" smtClean="0"/>
              <a:t>John Pierpont Morgan</a:t>
            </a:r>
            <a:br>
              <a:rPr lang="en-US" sz="2100" i="1" dirty="0" smtClean="0"/>
            </a:br>
            <a:r>
              <a:rPr lang="en-US" sz="2100" dirty="0" smtClean="0"/>
              <a:t/>
            </a:r>
            <a:br>
              <a:rPr lang="en-US" sz="2100" dirty="0" smtClean="0"/>
            </a:br>
            <a:endParaRPr lang="en-US" sz="2100" dirty="0" smtClean="0"/>
          </a:p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9666"/>
            <a:ext cx="6324600" cy="1828800"/>
          </a:xfrm>
        </p:spPr>
        <p:txBody>
          <a:bodyPr/>
          <a:lstStyle/>
          <a:p>
            <a:pPr algn="ctr"/>
            <a:r>
              <a:rPr lang="en-US" dirty="0" smtClean="0"/>
              <a:t>John Pierpont </a:t>
            </a:r>
            <a:r>
              <a:rPr lang="en-US" dirty="0" smtClean="0"/>
              <a:t>Morgan</a:t>
            </a:r>
            <a:br>
              <a:rPr lang="en-US" dirty="0" smtClean="0"/>
            </a:br>
            <a:r>
              <a:rPr lang="en-US" sz="3200" dirty="0" smtClean="0"/>
              <a:t>(1837-1913)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6172200" y="2209800"/>
            <a:ext cx="365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Stephen Good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2646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09800"/>
            <a:ext cx="8407893" cy="4224529"/>
          </a:xfrm>
        </p:spPr>
        <p:txBody>
          <a:bodyPr>
            <a:normAutofit/>
          </a:bodyPr>
          <a:lstStyle/>
          <a:p>
            <a:r>
              <a:rPr lang="en-US" dirty="0" smtClean="0"/>
              <a:t>Born in Hartford Connecticut in </a:t>
            </a:r>
            <a:r>
              <a:rPr lang="en-US" dirty="0" smtClean="0"/>
              <a:t>1837</a:t>
            </a:r>
            <a:endParaRPr lang="en-US" dirty="0" smtClean="0"/>
          </a:p>
          <a:p>
            <a:r>
              <a:rPr lang="en-US" dirty="0" smtClean="0"/>
              <a:t>Born into a well to do family- His father was a wealthy banker </a:t>
            </a:r>
          </a:p>
          <a:p>
            <a:r>
              <a:rPr lang="en-US" dirty="0" smtClean="0"/>
              <a:t>For this reason, JP did not ever experience </a:t>
            </a:r>
            <a:r>
              <a:rPr lang="en-US" dirty="0" smtClean="0"/>
              <a:t>poverty, (Bowen) </a:t>
            </a:r>
            <a:endParaRPr lang="en-US" dirty="0" smtClean="0"/>
          </a:p>
          <a:p>
            <a:r>
              <a:rPr lang="en-US" dirty="0" smtClean="0"/>
              <a:t>Attended </a:t>
            </a:r>
            <a:r>
              <a:rPr lang="en-US" dirty="0" smtClean="0"/>
              <a:t>several academies in New England</a:t>
            </a:r>
          </a:p>
          <a:p>
            <a:r>
              <a:rPr lang="en-US" dirty="0" smtClean="0"/>
              <a:t>Throughout Morgan’s childhood, his father taught him how to act and talk like a proper </a:t>
            </a:r>
            <a:r>
              <a:rPr lang="en-US" dirty="0" smtClean="0"/>
              <a:t>banker, a skill he exhibited from an early age </a:t>
            </a:r>
            <a:endParaRPr lang="en-US" dirty="0" smtClean="0"/>
          </a:p>
          <a:p>
            <a:r>
              <a:rPr lang="en-US" dirty="0" smtClean="0"/>
              <a:t>Into</a:t>
            </a:r>
            <a:r>
              <a:rPr lang="en-US" dirty="0" smtClean="0"/>
              <a:t> </a:t>
            </a:r>
            <a:r>
              <a:rPr lang="en-US" dirty="0" smtClean="0"/>
              <a:t>adulthood, JP maintained a close relationship with his father because they worked in the same field of </a:t>
            </a:r>
            <a:r>
              <a:rPr lang="en-US" dirty="0" smtClean="0"/>
              <a:t>business, (Bowen) </a:t>
            </a:r>
          </a:p>
          <a:p>
            <a:endParaRPr lang="en-US" dirty="0" smtClean="0"/>
          </a:p>
          <a:p>
            <a:pPr marL="45720" indent="0"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Childhood and Early Life </a:t>
            </a:r>
            <a:r>
              <a:rPr lang="en-US" sz="3000" dirty="0" smtClean="0"/>
              <a:t>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61056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4953001" cy="4407408"/>
          </a:xfrm>
        </p:spPr>
        <p:txBody>
          <a:bodyPr>
            <a:normAutofit/>
          </a:bodyPr>
          <a:lstStyle/>
          <a:p>
            <a:r>
              <a:rPr lang="en-US" sz="1800" dirty="0" smtClean="0"/>
              <a:t>JP Morgan had an imposing figure and a very serious personality </a:t>
            </a:r>
            <a:endParaRPr lang="en-US" sz="1800" dirty="0" smtClean="0"/>
          </a:p>
          <a:p>
            <a:pPr lvl="1"/>
            <a:r>
              <a:rPr lang="en-US" sz="1600" dirty="0" smtClean="0"/>
              <a:t>He was also quite reserved and was not </a:t>
            </a:r>
            <a:r>
              <a:rPr lang="en-US" sz="1600" smtClean="0"/>
              <a:t>socially graceful, </a:t>
            </a:r>
            <a:r>
              <a:rPr lang="en-US" sz="1600" dirty="0" smtClean="0"/>
              <a:t>(Steichen)</a:t>
            </a:r>
            <a:endParaRPr lang="en-US" sz="1600" dirty="0" smtClean="0"/>
          </a:p>
          <a:p>
            <a:r>
              <a:rPr lang="en-US" sz="1800" dirty="0" smtClean="0"/>
              <a:t>As the quote on the title suggests, Pierpont was a man grounded in reality </a:t>
            </a:r>
          </a:p>
          <a:p>
            <a:r>
              <a:rPr lang="en-US" sz="1800" dirty="0" smtClean="0"/>
              <a:t>JP </a:t>
            </a:r>
            <a:r>
              <a:rPr lang="en-US" sz="1800" dirty="0" smtClean="0"/>
              <a:t>considered himself to be Episcopalian and was generally politically conservative</a:t>
            </a:r>
          </a:p>
          <a:p>
            <a:r>
              <a:rPr lang="en-US" sz="1800" dirty="0" smtClean="0"/>
              <a:t>He married twice and had four children in </a:t>
            </a:r>
            <a:r>
              <a:rPr lang="en-US" sz="1800" dirty="0" smtClean="0"/>
              <a:t>his </a:t>
            </a:r>
            <a:r>
              <a:rPr lang="en-US" sz="1800" dirty="0" smtClean="0"/>
              <a:t>second </a:t>
            </a:r>
            <a:r>
              <a:rPr lang="en-US" sz="1800" dirty="0" smtClean="0"/>
              <a:t>marriage</a:t>
            </a:r>
          </a:p>
          <a:p>
            <a:pPr lvl="1"/>
            <a:r>
              <a:rPr lang="en-US" sz="1600" dirty="0" smtClean="0"/>
              <a:t>His second marriage was not successful although it did not end in divorce </a:t>
            </a:r>
            <a:r>
              <a:rPr lang="en-US" sz="1600" dirty="0" smtClean="0"/>
              <a:t> </a:t>
            </a:r>
            <a:endParaRPr lang="en-US" sz="1600" dirty="0" smtClean="0"/>
          </a:p>
          <a:p>
            <a:pPr marL="45720" indent="0">
              <a:buNone/>
            </a:pPr>
            <a:endParaRPr lang="en-US" sz="18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The life OF Mr. Morgan </a:t>
            </a:r>
            <a:endParaRPr lang="en-US" sz="3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62200"/>
            <a:ext cx="24765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813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407893" cy="4407408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Educated at the University of Gottingen in France </a:t>
            </a:r>
          </a:p>
          <a:p>
            <a:pPr lvl="1"/>
            <a:r>
              <a:rPr lang="en-US" sz="1600" dirty="0" smtClean="0"/>
              <a:t>The university focused on practical sciences and was a </a:t>
            </a:r>
            <a:r>
              <a:rPr lang="en-US" sz="1600" dirty="0" smtClean="0"/>
              <a:t>prestigious</a:t>
            </a:r>
            <a:r>
              <a:rPr lang="en-US" sz="1600" dirty="0" smtClean="0"/>
              <a:t> </a:t>
            </a:r>
            <a:r>
              <a:rPr lang="en-US" sz="1600" dirty="0" smtClean="0"/>
              <a:t>university in 19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century Europe </a:t>
            </a:r>
          </a:p>
          <a:p>
            <a:pPr lvl="1"/>
            <a:r>
              <a:rPr lang="en-US" sz="1600" dirty="0" smtClean="0"/>
              <a:t>Pierpont did not graduate in order to begin a career in </a:t>
            </a:r>
            <a:r>
              <a:rPr lang="en-US" sz="1600" dirty="0" smtClean="0"/>
              <a:t>business, (Telegraph) </a:t>
            </a:r>
            <a:endParaRPr lang="en-US" sz="1600" dirty="0" smtClean="0"/>
          </a:p>
          <a:p>
            <a:r>
              <a:rPr lang="en-US" sz="1800" dirty="0" smtClean="0"/>
              <a:t>Pierpont moved to New York and became a stock broker at Duncan, Sherman and Company</a:t>
            </a:r>
            <a:endParaRPr lang="en-US" sz="1400" dirty="0" smtClean="0"/>
          </a:p>
          <a:p>
            <a:r>
              <a:rPr lang="en-US" sz="1800" dirty="0" smtClean="0"/>
              <a:t>During his time with Duncan, Sherman and Company he traveled to Florida for business</a:t>
            </a:r>
          </a:p>
          <a:p>
            <a:pPr lvl="1"/>
            <a:r>
              <a:rPr lang="en-US" sz="1600" dirty="0" smtClean="0"/>
              <a:t>While there, he decided to buy a shipment of coffee beans in hopes of </a:t>
            </a:r>
            <a:r>
              <a:rPr lang="en-US" sz="1600" dirty="0" smtClean="0"/>
              <a:t>making</a:t>
            </a:r>
            <a:r>
              <a:rPr lang="en-US" sz="1600" dirty="0" smtClean="0"/>
              <a:t> </a:t>
            </a:r>
            <a:r>
              <a:rPr lang="en-US" sz="1600" dirty="0" smtClean="0"/>
              <a:t>a profit </a:t>
            </a:r>
          </a:p>
          <a:p>
            <a:pPr lvl="1"/>
            <a:r>
              <a:rPr lang="en-US" sz="1600" dirty="0" smtClean="0"/>
              <a:t>JP was successful in the venture but his managers felt he had overstepped his </a:t>
            </a:r>
            <a:r>
              <a:rPr lang="en-US" sz="1600" dirty="0" smtClean="0"/>
              <a:t>boundaries, (Telegraph)</a:t>
            </a:r>
            <a:endParaRPr lang="en-US" sz="1600" dirty="0" smtClean="0"/>
          </a:p>
          <a:p>
            <a:r>
              <a:rPr lang="en-US" sz="1800" dirty="0" smtClean="0"/>
              <a:t>The coffee bean incident explains JP Morgan very well and is one of the defining moments in the young man’s career</a:t>
            </a:r>
          </a:p>
          <a:p>
            <a:pPr lvl="1"/>
            <a:r>
              <a:rPr lang="en-US" sz="1600" dirty="0" smtClean="0"/>
              <a:t>He w</a:t>
            </a:r>
            <a:r>
              <a:rPr lang="en-US" sz="1600" dirty="0" smtClean="0"/>
              <a:t>as </a:t>
            </a:r>
            <a:r>
              <a:rPr lang="en-US" sz="1600" dirty="0" smtClean="0"/>
              <a:t>autonomous in every aspect of his life</a:t>
            </a:r>
          </a:p>
          <a:p>
            <a:pPr lvl="1"/>
            <a:r>
              <a:rPr lang="en-US" sz="1600" dirty="0" smtClean="0"/>
              <a:t>He</a:t>
            </a:r>
            <a:r>
              <a:rPr lang="en-US" sz="1600" dirty="0" smtClean="0"/>
              <a:t> </a:t>
            </a:r>
            <a:r>
              <a:rPr lang="en-US" sz="1600" dirty="0" smtClean="0"/>
              <a:t>was able to know very easily if the business venture would be profitable</a:t>
            </a:r>
          </a:p>
          <a:p>
            <a:pPr lvl="1"/>
            <a:r>
              <a:rPr lang="en-US" sz="1600" dirty="0" smtClean="0"/>
              <a:t>He also claimed the ability detect dishonesty based on ones </a:t>
            </a:r>
            <a:r>
              <a:rPr lang="en-US" sz="1600" dirty="0" smtClean="0"/>
              <a:t>appearance</a:t>
            </a: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Early business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89940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905000"/>
            <a:ext cx="8407893" cy="4407408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/>
              <a:t>From 1864-1871, Morgan partnered with his father at Dabany Morgan and Co</a:t>
            </a:r>
            <a:r>
              <a:rPr lang="en-US" sz="1800" dirty="0" smtClean="0"/>
              <a:t>. (Bowen)  </a:t>
            </a:r>
            <a:endParaRPr lang="en-US" sz="1800" dirty="0" smtClean="0"/>
          </a:p>
          <a:p>
            <a:pPr lvl="1"/>
            <a:r>
              <a:rPr lang="en-US" sz="1600" dirty="0" smtClean="0"/>
              <a:t> Made early profits by selling equipment to the US military for the civil war</a:t>
            </a:r>
          </a:p>
          <a:p>
            <a:pPr lvl="1"/>
            <a:r>
              <a:rPr lang="en-US" sz="1600" dirty="0" smtClean="0"/>
              <a:t>His time at D.M. &amp; Co. earned him his first significant profits</a:t>
            </a:r>
          </a:p>
          <a:p>
            <a:r>
              <a:rPr lang="en-US" sz="1800" dirty="0" smtClean="0"/>
              <a:t>Pierpont founded an investment firm in 1871 that later became JP Morgan &amp; Co.  </a:t>
            </a:r>
          </a:p>
          <a:p>
            <a:pPr lvl="1"/>
            <a:r>
              <a:rPr lang="en-US" sz="1600" dirty="0" smtClean="0"/>
              <a:t>Anthony Drexel was a partner until his death in </a:t>
            </a:r>
            <a:r>
              <a:rPr lang="en-US" sz="1600" dirty="0" smtClean="0"/>
              <a:t>1893, (Bowen) </a:t>
            </a:r>
            <a:endParaRPr lang="en-US" sz="1600" dirty="0" smtClean="0"/>
          </a:p>
          <a:p>
            <a:r>
              <a:rPr lang="en-US" sz="1800" dirty="0" smtClean="0"/>
              <a:t>Within a year after opening, the firm moved to Wall Street</a:t>
            </a:r>
          </a:p>
          <a:p>
            <a:pPr lvl="1"/>
            <a:r>
              <a:rPr lang="en-US" sz="1600" dirty="0" smtClean="0"/>
              <a:t>23, Wall St. was the most expensive piece of real estate in New York</a:t>
            </a:r>
          </a:p>
          <a:p>
            <a:r>
              <a:rPr lang="en-US" sz="1800" dirty="0" smtClean="0"/>
              <a:t>As the end of the century neared, Morgan began to use his wealth to consolidate businesses into corporations</a:t>
            </a:r>
          </a:p>
          <a:p>
            <a:pPr lvl="1"/>
            <a:r>
              <a:rPr lang="en-US" sz="1600" dirty="0" smtClean="0"/>
              <a:t>He consolidated almost every railroad company into six corporations, Morgan owned one of these corporations </a:t>
            </a:r>
          </a:p>
          <a:p>
            <a:pPr lvl="1"/>
            <a:r>
              <a:rPr lang="en-US" sz="1600" dirty="0" smtClean="0"/>
              <a:t>In 1889 and 1992, JP merged </a:t>
            </a:r>
            <a:r>
              <a:rPr lang="en-US" sz="1600" dirty="0" smtClean="0"/>
              <a:t>electrical </a:t>
            </a:r>
            <a:r>
              <a:rPr lang="en-US" sz="1600" dirty="0" smtClean="0"/>
              <a:t>companies which allowed him to monopolize the </a:t>
            </a:r>
            <a:r>
              <a:rPr lang="en-US" sz="1600" dirty="0" smtClean="0"/>
              <a:t>industry </a:t>
            </a:r>
            <a:endParaRPr lang="en-US" sz="1600" dirty="0" smtClean="0"/>
          </a:p>
          <a:p>
            <a:pPr lvl="1"/>
            <a:r>
              <a:rPr lang="en-US" sz="1600" dirty="0" smtClean="0"/>
              <a:t>In 1901, the steel industry was consolidated when United States Steel was founded </a:t>
            </a:r>
          </a:p>
          <a:p>
            <a:r>
              <a:rPr lang="en-US" sz="1800" dirty="0" smtClean="0"/>
              <a:t>The consolidation of businesses made it essentially impossible for a small company to </a:t>
            </a:r>
            <a:r>
              <a:rPr lang="en-US" sz="1800" dirty="0" smtClean="0"/>
              <a:t>prosper without Morgan’s assistance</a:t>
            </a:r>
            <a:endParaRPr lang="en-US" sz="1800" dirty="0" smtClean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Big business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6263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999" y="1719070"/>
            <a:ext cx="8407893" cy="4757929"/>
          </a:xfrm>
        </p:spPr>
        <p:txBody>
          <a:bodyPr>
            <a:normAutofit lnSpcReduction="10000"/>
          </a:bodyPr>
          <a:lstStyle/>
          <a:p>
            <a:r>
              <a:rPr lang="en-US" sz="1800" dirty="0" smtClean="0"/>
              <a:t>Corruption in terms of breaking the law did not occur often with JP Morgan but some consider the tactics he used to be corrupt.  </a:t>
            </a:r>
          </a:p>
          <a:p>
            <a:r>
              <a:rPr lang="en-US" sz="1800" dirty="0" smtClean="0"/>
              <a:t>Consolidation of businesses forced them to depend on Morgan’s financial </a:t>
            </a:r>
            <a:r>
              <a:rPr lang="en-US" sz="1800" dirty="0" smtClean="0"/>
              <a:t>resources, (Bowen) </a:t>
            </a:r>
            <a:endParaRPr lang="en-US" sz="1800" dirty="0" smtClean="0"/>
          </a:p>
          <a:p>
            <a:pPr lvl="1"/>
            <a:r>
              <a:rPr lang="en-US" sz="1400" dirty="0" smtClean="0"/>
              <a:t>The bankers began to control the appointment of managers, marketing and even the value of the corporation's </a:t>
            </a:r>
            <a:r>
              <a:rPr lang="en-US" sz="1400" dirty="0" smtClean="0"/>
              <a:t>stock</a:t>
            </a:r>
          </a:p>
          <a:p>
            <a:pPr lvl="1"/>
            <a:endParaRPr lang="en-US" sz="1400" dirty="0"/>
          </a:p>
          <a:p>
            <a:pPr marL="365760" lvl="1" indent="0">
              <a:buNone/>
            </a:pPr>
            <a:endParaRPr lang="en-US" sz="1400" dirty="0" smtClean="0"/>
          </a:p>
          <a:p>
            <a:r>
              <a:rPr lang="en-US" sz="1800" dirty="0" smtClean="0"/>
              <a:t>The Philanthropy </a:t>
            </a:r>
            <a:r>
              <a:rPr lang="en-US" sz="1800" dirty="0" smtClean="0"/>
              <a:t>is associated with his name but he is typically remembered for assisting the government financially</a:t>
            </a:r>
            <a:endParaRPr lang="en-US" sz="1800" dirty="0" smtClean="0"/>
          </a:p>
          <a:p>
            <a:pPr lvl="1"/>
            <a:r>
              <a:rPr lang="en-US" sz="1600" dirty="0" smtClean="0"/>
              <a:t>In </a:t>
            </a:r>
            <a:r>
              <a:rPr lang="en-US" sz="1600" dirty="0" smtClean="0"/>
              <a:t>the financial Crisis of 1907, Morgan was able to give $</a:t>
            </a:r>
            <a:r>
              <a:rPr lang="en-US" sz="1600" dirty="0" smtClean="0"/>
              <a:t>25,000,000 </a:t>
            </a:r>
            <a:r>
              <a:rPr lang="en-US" sz="1600" dirty="0" smtClean="0"/>
              <a:t>to keep the stock market from </a:t>
            </a:r>
            <a:r>
              <a:rPr lang="en-US" sz="1600" dirty="0" smtClean="0"/>
              <a:t>closing, (Bowen) </a:t>
            </a:r>
            <a:endParaRPr lang="en-US" sz="1600" dirty="0" smtClean="0"/>
          </a:p>
          <a:p>
            <a:pPr lvl="1"/>
            <a:r>
              <a:rPr lang="en-US" sz="1600" dirty="0" smtClean="0"/>
              <a:t>If the stock market would have closed, Morgan's corporations would have suffered </a:t>
            </a:r>
            <a:endParaRPr lang="en-US" sz="1600" dirty="0" smtClean="0"/>
          </a:p>
          <a:p>
            <a:r>
              <a:rPr lang="en-US" dirty="0" smtClean="0"/>
              <a:t>Grants have been given to schools, churches and Hospitals</a:t>
            </a:r>
            <a:r>
              <a:rPr lang="en-US" dirty="0"/>
              <a:t>, (</a:t>
            </a:r>
            <a:r>
              <a:rPr lang="en-US" dirty="0" smtClean="0"/>
              <a:t>Steichen) </a:t>
            </a:r>
            <a:endParaRPr lang="en-US" dirty="0" smtClean="0"/>
          </a:p>
          <a:p>
            <a:r>
              <a:rPr lang="en-US" sz="1800" dirty="0" smtClean="0"/>
              <a:t>JP Morgan donated a lot of his art and other culturally significant items to the city of New York </a:t>
            </a:r>
          </a:p>
          <a:p>
            <a:endParaRPr lang="en-US" sz="1800" dirty="0" smtClean="0"/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dirty="0" smtClean="0"/>
              <a:t>Big Business Cont</a:t>
            </a:r>
            <a:r>
              <a:rPr lang="en-US" dirty="0" smtClean="0"/>
              <a:t>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983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43400" y="1828800"/>
            <a:ext cx="4419600" cy="4800600"/>
          </a:xfrm>
        </p:spPr>
        <p:txBody>
          <a:bodyPr>
            <a:normAutofit/>
          </a:bodyPr>
          <a:lstStyle/>
          <a:p>
            <a:r>
              <a:rPr lang="en-US" sz="1400" dirty="0" smtClean="0"/>
              <a:t>The boat represents the economy of America </a:t>
            </a:r>
          </a:p>
          <a:p>
            <a:r>
              <a:rPr lang="en-US" sz="1400" dirty="0" smtClean="0"/>
              <a:t>As apposed to the government (uncle Sam), guiding the economy, JP Morgan is doing most of the work</a:t>
            </a:r>
          </a:p>
          <a:p>
            <a:pPr lvl="1"/>
            <a:r>
              <a:rPr lang="en-US" sz="1100" dirty="0" smtClean="0"/>
              <a:t>This is a reference to when the government </a:t>
            </a:r>
            <a:r>
              <a:rPr lang="en-US" sz="1100" dirty="0" smtClean="0"/>
              <a:t>asked </a:t>
            </a:r>
            <a:r>
              <a:rPr lang="en-US" sz="1100" dirty="0" smtClean="0"/>
              <a:t>Morgan </a:t>
            </a:r>
            <a:r>
              <a:rPr lang="en-US" sz="1100" dirty="0" smtClean="0"/>
              <a:t>to resolve the financial crisis of 1907</a:t>
            </a:r>
          </a:p>
          <a:p>
            <a:r>
              <a:rPr lang="en-US" sz="1400" dirty="0" smtClean="0"/>
              <a:t>Because the oar is a lever and JP </a:t>
            </a:r>
            <a:r>
              <a:rPr lang="en-US" sz="1400" dirty="0" smtClean="0"/>
              <a:t>Morgan is </a:t>
            </a:r>
            <a:r>
              <a:rPr lang="en-US" sz="1400" dirty="0" smtClean="0"/>
              <a:t>further from the fulcrum than </a:t>
            </a:r>
            <a:r>
              <a:rPr lang="en-US" sz="1400" dirty="0" smtClean="0"/>
              <a:t>Uncle Sam, </a:t>
            </a:r>
            <a:r>
              <a:rPr lang="en-US" sz="1400" dirty="0" smtClean="0"/>
              <a:t>Morgan is able to exert more leverage/ power on the boat</a:t>
            </a:r>
          </a:p>
          <a:p>
            <a:pPr lvl="1"/>
            <a:r>
              <a:rPr lang="en-US" sz="1100" dirty="0" smtClean="0"/>
              <a:t>During </a:t>
            </a:r>
            <a:r>
              <a:rPr lang="en-US" sz="1100" dirty="0" smtClean="0"/>
              <a:t>the panic of 1907, Pierpont gave a large sum of money in order to stabilize the national banking </a:t>
            </a:r>
            <a:r>
              <a:rPr lang="en-US" sz="1100" dirty="0" smtClean="0"/>
              <a:t>system</a:t>
            </a:r>
          </a:p>
          <a:p>
            <a:pPr lvl="1"/>
            <a:r>
              <a:rPr lang="en-US" sz="1100" dirty="0" smtClean="0"/>
              <a:t>This also showed how he was able to control the finances of America which also gave him considerable control over the government</a:t>
            </a:r>
            <a:endParaRPr lang="en-US" sz="1100" dirty="0" smtClean="0"/>
          </a:p>
          <a:p>
            <a:r>
              <a:rPr lang="en-US" sz="1400" dirty="0" smtClean="0"/>
              <a:t>It can also be noted that the sail on the boat is not being used and is lying in the hull of the boat.  This is showing how laissez-faire was not followed strictly in this time period. </a:t>
            </a:r>
          </a:p>
          <a:p>
            <a:pPr lvl="1">
              <a:buNone/>
            </a:pPr>
            <a:endParaRPr lang="en-US" sz="800" dirty="0" smtClean="0"/>
          </a:p>
          <a:p>
            <a:pPr lvl="1"/>
            <a:endParaRPr lang="en-US" sz="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08038"/>
          </a:xfrm>
        </p:spPr>
        <p:txBody>
          <a:bodyPr>
            <a:normAutofit/>
          </a:bodyPr>
          <a:lstStyle/>
          <a:p>
            <a:r>
              <a:rPr lang="en-US" sz="3000" dirty="0" smtClean="0"/>
              <a:t>Political</a:t>
            </a:r>
            <a:r>
              <a:rPr lang="en-US" sz="3000" b="1" dirty="0" smtClean="0"/>
              <a:t> </a:t>
            </a:r>
            <a:r>
              <a:rPr lang="en-US" sz="3000" dirty="0" smtClean="0"/>
              <a:t>cartoon</a:t>
            </a:r>
            <a:r>
              <a:rPr lang="en-US" sz="3000" b="1" dirty="0" smtClean="0"/>
              <a:t> </a:t>
            </a:r>
            <a:endParaRPr lang="en-US" sz="3000" b="1" dirty="0"/>
          </a:p>
        </p:txBody>
      </p:sp>
      <p:pic>
        <p:nvPicPr>
          <p:cNvPr id="2050" name="Picture 2" descr="http://upload.wikimedia.org/wikipedia/commons/d/d7/Morgan,_S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514600"/>
            <a:ext cx="4042883" cy="25732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86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0"/>
            <a:ext cx="8407893" cy="3962400"/>
          </a:xfrm>
        </p:spPr>
        <p:txBody>
          <a:bodyPr>
            <a:normAutofit/>
          </a:bodyPr>
          <a:lstStyle/>
          <a:p>
            <a:r>
              <a:rPr lang="en-US" sz="1800" dirty="0" smtClean="0"/>
              <a:t>Bowen, Liz. “J.P. Morgan: A biography by Liz Bowen”. </a:t>
            </a:r>
            <a:r>
              <a:rPr lang="en-US" sz="1800" i="1" dirty="0"/>
              <a:t>f</a:t>
            </a:r>
            <a:r>
              <a:rPr lang="en-US" sz="1800" i="1" dirty="0" smtClean="0"/>
              <a:t>ordam.edu</a:t>
            </a:r>
            <a:r>
              <a:rPr lang="en-US" sz="1800" dirty="0" smtClean="0"/>
              <a:t>. Web. 3 February 2012. </a:t>
            </a:r>
          </a:p>
          <a:p>
            <a:r>
              <a:rPr lang="en-US" sz="1800" dirty="0" smtClean="0"/>
              <a:t>“J. P. Morgan Quotes”. </a:t>
            </a:r>
            <a:r>
              <a:rPr lang="en-US" sz="1800" i="1" dirty="0" smtClean="0"/>
              <a:t>Brainyquote.com. Web. 3 February 2012. </a:t>
            </a:r>
          </a:p>
          <a:p>
            <a:r>
              <a:rPr lang="en-US" sz="1800" dirty="0" smtClean="0"/>
              <a:t>“Morgan, J.P.”. </a:t>
            </a:r>
            <a:r>
              <a:rPr lang="en-US" sz="1800" i="1" dirty="0" smtClean="0"/>
              <a:t>Jrank.org</a:t>
            </a:r>
            <a:r>
              <a:rPr lang="en-US" sz="1800" dirty="0" smtClean="0"/>
              <a:t>. Web. 3 February 2012.</a:t>
            </a:r>
          </a:p>
          <a:p>
            <a:r>
              <a:rPr lang="en-US" sz="1800" dirty="0" smtClean="0"/>
              <a:t>Puck Magazine, </a:t>
            </a:r>
            <a:r>
              <a:rPr lang="en-US" sz="1800" i="1" dirty="0" smtClean="0"/>
              <a:t>The Helping Hand</a:t>
            </a:r>
            <a:r>
              <a:rPr lang="en-US" sz="1800" dirty="0" smtClean="0"/>
              <a:t>. 1911. Library of Congress, Washington. </a:t>
            </a:r>
            <a:r>
              <a:rPr lang="en-US" sz="1800" i="1" dirty="0" smtClean="0"/>
              <a:t>Wikipedia.org</a:t>
            </a:r>
            <a:r>
              <a:rPr lang="en-US" sz="1800" dirty="0" smtClean="0"/>
              <a:t>. Web. 2 February 2012. </a:t>
            </a:r>
          </a:p>
          <a:p>
            <a:r>
              <a:rPr lang="en-US" sz="1800" dirty="0" smtClean="0"/>
              <a:t>Steichen,</a:t>
            </a:r>
            <a:r>
              <a:rPr lang="en-US" sz="1800" dirty="0"/>
              <a:t> </a:t>
            </a:r>
            <a:r>
              <a:rPr lang="en-US" sz="1800" dirty="0" smtClean="0"/>
              <a:t>Edward</a:t>
            </a:r>
            <a:r>
              <a:rPr lang="en-US" sz="1800" dirty="0"/>
              <a:t>. “J. P. Morgan as Cutthroat </a:t>
            </a:r>
            <a:r>
              <a:rPr lang="en-US" sz="1800" dirty="0" smtClean="0"/>
              <a:t>Capitalist”. </a:t>
            </a:r>
            <a:r>
              <a:rPr lang="en-US" sz="1800" i="1" dirty="0"/>
              <a:t>s</a:t>
            </a:r>
            <a:r>
              <a:rPr lang="en-US" sz="1800" i="1" dirty="0" smtClean="0"/>
              <a:t>mithsonianmag.com. Web.3 February 2012.</a:t>
            </a:r>
          </a:p>
          <a:p>
            <a:r>
              <a:rPr lang="en-US" sz="1800" dirty="0" smtClean="0"/>
              <a:t>“The original Fat Cat and robber baron of his time”. </a:t>
            </a:r>
            <a:r>
              <a:rPr lang="en-US" sz="1800" i="1" dirty="0" smtClean="0"/>
              <a:t>telegraph.co.uk</a:t>
            </a:r>
            <a:r>
              <a:rPr lang="en-US" sz="1800" dirty="0" smtClean="0"/>
              <a:t>. Web. 2 February 2012.</a:t>
            </a:r>
          </a:p>
          <a:p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Works Cited </a:t>
            </a:r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309122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id">
  <a:themeElements>
    <a:clrScheme name="Grid">
      <a:dk1>
        <a:sysClr val="windowText" lastClr="000000"/>
      </a:dk1>
      <a:lt1>
        <a:sysClr val="window" lastClr="FFFFFF"/>
      </a:lt1>
      <a:dk2>
        <a:srgbClr val="534949"/>
      </a:dk2>
      <a:lt2>
        <a:srgbClr val="CCD1B9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Grid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Grid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634</TotalTime>
  <Words>998</Words>
  <Application>Microsoft Office PowerPoint</Application>
  <PresentationFormat>On-screen Show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Grid</vt:lpstr>
      <vt:lpstr>John Pierpont Morgan (1837-1913)</vt:lpstr>
      <vt:lpstr>Childhood and Early Life  </vt:lpstr>
      <vt:lpstr>The life OF Mr. Morgan </vt:lpstr>
      <vt:lpstr>Early business </vt:lpstr>
      <vt:lpstr>Big business</vt:lpstr>
      <vt:lpstr>Big Business Cont. </vt:lpstr>
      <vt:lpstr>Political cartoon </vt:lpstr>
      <vt:lpstr>Works Cited 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John Pierpont Morgan</dc:title>
  <dc:creator>Stephen is awesome</dc:creator>
  <cp:lastModifiedBy>Stephen is awesome</cp:lastModifiedBy>
  <cp:revision>82</cp:revision>
  <dcterms:created xsi:type="dcterms:W3CDTF">2012-02-02T03:33:48Z</dcterms:created>
  <dcterms:modified xsi:type="dcterms:W3CDTF">2012-02-04T03:29:30Z</dcterms:modified>
</cp:coreProperties>
</file>